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1.svg" ContentType="image/svg+xml"/>
  <Override PartName="/ppt/media/image37.svg" ContentType="image/svg+xml"/>
  <Override PartName="/ppt/media/image39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autoCompressPictures="0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258" r:id="rId3"/>
    <p:sldId id="269" r:id="rId5"/>
    <p:sldId id="270" r:id="rId6"/>
    <p:sldId id="279" r:id="rId7"/>
    <p:sldId id="278" r:id="rId8"/>
    <p:sldId id="280" r:id="rId9"/>
    <p:sldId id="281" r:id="rId10"/>
    <p:sldId id="282" r:id="rId11"/>
    <p:sldId id="286" r:id="rId12"/>
    <p:sldId id="287" r:id="rId13"/>
    <p:sldId id="288" r:id="rId14"/>
    <p:sldId id="285" r:id="rId15"/>
    <p:sldId id="284" r:id="rId16"/>
    <p:sldId id="290" r:id="rId17"/>
    <p:sldId id="289" r:id="rId18"/>
    <p:sldId id="283" r:id="rId19"/>
    <p:sldId id="272" r:id="rId20"/>
    <p:sldId id="266" r:id="rId21"/>
    <p:sldId id="291" r:id="rId22"/>
    <p:sldId id="274" r:id="rId23"/>
    <p:sldId id="292" r:id="rId24"/>
    <p:sldId id="293" r:id="rId25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B26B"/>
    <a:srgbClr val="FFFFFF"/>
    <a:srgbClr val="B2606E"/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7" autoAdjust="0"/>
    <p:restoredTop sz="95090" autoAdjust="0"/>
  </p:normalViewPr>
  <p:slideViewPr>
    <p:cSldViewPr snapToGrid="0" showGuides="1">
      <p:cViewPr varScale="1">
        <p:scale>
          <a:sx n="103" d="100"/>
          <a:sy n="103" d="100"/>
        </p:scale>
        <p:origin x="72" y="9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3"/>
    </p:cViewPr>
  </p:sorterViewPr>
  <p:notesViewPr>
    <p:cSldViewPr snapToGrid="0"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31" Type="http://schemas.openxmlformats.org/officeDocument/2006/relationships/customXml" Target="../customXml/item2.xml"/><Relationship Id="rId30" Type="http://schemas.openxmlformats.org/officeDocument/2006/relationships/customXml" Target="../customXml/item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4C7C0A2-A89C-47DE-80F1-D7938B0F5D31}" type="datetime1">
              <a:rPr lang="ru-RU" smtClean="0"/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BE02CB2-C418-4FC3-8803-A9431037D322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8930C-5F57-4844-A431-23A0881DC6EC}" type="datetime1">
              <a:rPr lang="ru-RU" smtClean="0"/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  <a:p>
            <a:pPr lvl="1" rtl="0"/>
            <a:r>
              <a:rPr lang="ru-RU" noProof="0" dirty="0"/>
              <a:t>Второй уровень</a:t>
            </a:r>
            <a:endParaRPr lang="ru-RU" noProof="0" dirty="0"/>
          </a:p>
          <a:p>
            <a:pPr lvl="2" rtl="0"/>
            <a:r>
              <a:rPr lang="ru-RU" noProof="0" dirty="0"/>
              <a:t>Третий уровень</a:t>
            </a:r>
            <a:endParaRPr lang="ru-RU" noProof="0" dirty="0"/>
          </a:p>
          <a:p>
            <a:pPr lvl="3" rtl="0"/>
            <a:r>
              <a:rPr lang="ru-RU" noProof="0" dirty="0"/>
              <a:t>Четвертый уровень</a:t>
            </a:r>
            <a:endParaRPr lang="ru-RU" noProof="0" dirty="0"/>
          </a:p>
          <a:p>
            <a:pPr lvl="4" rtl="0"/>
            <a:r>
              <a:rPr lang="ru-RU" noProof="0" dirty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ru-RU" noProof="0" smtClean="0"/>
            </a:fld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ru-RU" noProof="0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 userDrawn="1"/>
        </p:nvCxnSpPr>
        <p:spPr>
          <a:xfrm>
            <a:off x="6469778" y="4233582"/>
            <a:ext cx="501737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/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7"/>
            <p:cNvSpPr/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  <p:sp>
        <p:nvSpPr>
          <p:cNvPr id="23" name="Овал 22"/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/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Овал 24"/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/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орма 19"/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олилиния: Форма 20"/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/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/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 1"/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/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endParaRPr lang="ru-RU" noProof="0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endParaRPr lang="ru-RU" noProof="0" dirty="0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endParaRPr lang="ru-RU" noProof="0" dirty="0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endParaRPr lang="ru-RU" noProof="0" dirty="0"/>
          </a:p>
        </p:txBody>
      </p:sp>
      <p:sp>
        <p:nvSpPr>
          <p:cNvPr id="27" name="Объект 2"/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28" name="Объект 2"/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  <a:endParaRPr lang="ru-RU" noProof="0" dirty="0"/>
          </a:p>
        </p:txBody>
      </p:sp>
      <p:sp>
        <p:nvSpPr>
          <p:cNvPr id="29" name="Объект 2"/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30" name="Объект 2"/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  <a:endParaRPr lang="ru-RU" noProof="0" dirty="0"/>
          </a:p>
        </p:txBody>
      </p:sp>
      <p:sp>
        <p:nvSpPr>
          <p:cNvPr id="31" name="Объект 2"/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32" name="Объект 2"/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  <a:endParaRPr lang="ru-RU" noProof="0" dirty="0"/>
          </a:p>
        </p:txBody>
      </p:sp>
      <p:sp>
        <p:nvSpPr>
          <p:cNvPr id="33" name="Объект 2"/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34" name="Объект 2"/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  <a:endParaRPr lang="ru-RU" noProof="0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ru-RU" noProof="0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  <a:endParaRPr lang="ru-RU" noProof="0" dirty="0"/>
          </a:p>
        </p:txBody>
      </p:sp>
      <p:pic>
        <p:nvPicPr>
          <p:cNvPr id="17" name="Графический объект 16" descr="Конверт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998" y="3309109"/>
            <a:ext cx="5163222" cy="673365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ru-RU" noProof="0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  <a:endParaRPr lang="ru-RU" noProof="0" dirty="0"/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  <a:endParaRPr lang="ru-RU" noProof="0" dirty="0"/>
          </a:p>
        </p:txBody>
      </p:sp>
      <p:pic>
        <p:nvPicPr>
          <p:cNvPr id="18" name="Графический объект 16" descr="Конверт"/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3" name="Графический объект 17" descr="Сеть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7744" y="3275218"/>
            <a:ext cx="5188475" cy="82662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Овал 5"/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</a:t>
            </a:r>
            <a:endParaRPr lang="ru-RU" noProof="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grpSp>
        <p:nvGrpSpPr>
          <p:cNvPr id="4" name="Группа 3"/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/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18" name="Группа 17"/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/>
              <p:cNvSpPr/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0" name="Полилиния 6"/>
              <p:cNvSpPr/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1" name="Текст 2"/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7"/>
            <p:cNvSpPr/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/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 rtlCol="0"/>
          <a:lstStyle/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  <p:sp>
        <p:nvSpPr>
          <p:cNvPr id="27" name="Объект 2"/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  <a:p>
            <a:pPr lvl="1" rtl="0"/>
            <a:r>
              <a:rPr lang="ru-RU" noProof="0" dirty="0"/>
              <a:t>Второй уровень</a:t>
            </a:r>
            <a:endParaRPr lang="ru-RU" noProof="0" dirty="0"/>
          </a:p>
          <a:p>
            <a:pPr lvl="2" rtl="0"/>
            <a:r>
              <a:rPr lang="ru-RU" noProof="0" dirty="0"/>
              <a:t>Третий уровень</a:t>
            </a:r>
            <a:endParaRPr lang="ru-RU" noProof="0" dirty="0"/>
          </a:p>
          <a:p>
            <a:pPr lvl="3" rtl="0"/>
            <a:r>
              <a:rPr lang="ru-RU" noProof="0" dirty="0"/>
              <a:t>Четвертый уровень</a:t>
            </a:r>
            <a:endParaRPr lang="ru-RU" noProof="0" dirty="0"/>
          </a:p>
          <a:p>
            <a:pPr lvl="4" rtl="0"/>
            <a:r>
              <a:rPr lang="ru-RU" noProof="0" dirty="0"/>
              <a:t>Пятый уровень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7"/>
            <p:cNvSpPr/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/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 rtlCol="0"/>
          <a:lstStyle/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  <p:sp>
        <p:nvSpPr>
          <p:cNvPr id="14" name="Объект 2"/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  <a:p>
            <a:pPr lvl="1" rtl="0"/>
            <a:r>
              <a:rPr lang="ru-RU" noProof="0" dirty="0"/>
              <a:t>Второй уровень</a:t>
            </a:r>
            <a:endParaRPr lang="ru-RU" noProof="0" dirty="0"/>
          </a:p>
          <a:p>
            <a:pPr lvl="2" rtl="0"/>
            <a:r>
              <a:rPr lang="ru-RU" noProof="0" dirty="0"/>
              <a:t>Третий уровень</a:t>
            </a:r>
            <a:endParaRPr lang="ru-RU" noProof="0" dirty="0"/>
          </a:p>
          <a:p>
            <a:pPr lvl="3" rtl="0"/>
            <a:r>
              <a:rPr lang="ru-RU" noProof="0" dirty="0"/>
              <a:t>Четвертый уровень</a:t>
            </a:r>
            <a:endParaRPr lang="ru-RU" noProof="0" dirty="0"/>
          </a:p>
          <a:p>
            <a:pPr lvl="4" rtl="0"/>
            <a:r>
              <a:rPr lang="ru-RU" noProof="0" dirty="0"/>
              <a:t>Пятый уровень</a:t>
            </a:r>
            <a:endParaRPr lang="ru-RU" noProof="0" dirty="0"/>
          </a:p>
        </p:txBody>
      </p:sp>
      <p:sp>
        <p:nvSpPr>
          <p:cNvPr id="17" name="Объект 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  <a:p>
            <a:pPr lvl="1" rtl="0"/>
            <a:r>
              <a:rPr lang="ru-RU" noProof="0" dirty="0"/>
              <a:t>Второй уровень</a:t>
            </a:r>
            <a:endParaRPr lang="ru-RU" noProof="0" dirty="0"/>
          </a:p>
          <a:p>
            <a:pPr lvl="2" rtl="0"/>
            <a:r>
              <a:rPr lang="ru-RU" noProof="0" dirty="0"/>
              <a:t>Третий уровень</a:t>
            </a:r>
            <a:endParaRPr lang="ru-RU" noProof="0" dirty="0"/>
          </a:p>
          <a:p>
            <a:pPr lvl="3" rtl="0"/>
            <a:r>
              <a:rPr lang="ru-RU" noProof="0" dirty="0"/>
              <a:t>Четвертый уровень</a:t>
            </a:r>
            <a:endParaRPr lang="ru-RU" noProof="0" dirty="0"/>
          </a:p>
          <a:p>
            <a:pPr lvl="4" rtl="0"/>
            <a:r>
              <a:rPr lang="ru-RU" noProof="0" dirty="0"/>
              <a:t>Пятый уровень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/>
            <p:cNvSpPr/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/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 rtlCol="0"/>
          <a:lstStyle/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  <p:sp>
        <p:nvSpPr>
          <p:cNvPr id="14" name="Текст 2"/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17" name="Объект 3"/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  <a:p>
            <a:pPr lvl="1" rtl="0"/>
            <a:r>
              <a:rPr lang="ru-RU" noProof="0" dirty="0"/>
              <a:t>Второй уровень</a:t>
            </a:r>
            <a:endParaRPr lang="ru-RU" noProof="0" dirty="0"/>
          </a:p>
          <a:p>
            <a:pPr lvl="2" rtl="0"/>
            <a:r>
              <a:rPr lang="ru-RU" noProof="0" dirty="0"/>
              <a:t>Третий уровень</a:t>
            </a:r>
            <a:endParaRPr lang="ru-RU" noProof="0" dirty="0"/>
          </a:p>
          <a:p>
            <a:pPr lvl="3" rtl="0"/>
            <a:r>
              <a:rPr lang="ru-RU" noProof="0" dirty="0"/>
              <a:t>Четвертый уровень</a:t>
            </a:r>
            <a:endParaRPr lang="ru-RU" noProof="0" dirty="0"/>
          </a:p>
          <a:p>
            <a:pPr lvl="4" rtl="0"/>
            <a:r>
              <a:rPr lang="ru-RU" noProof="0" dirty="0"/>
              <a:t>Пятый уровень</a:t>
            </a:r>
            <a:endParaRPr lang="ru-RU" noProof="0" dirty="0"/>
          </a:p>
        </p:txBody>
      </p:sp>
      <p:sp>
        <p:nvSpPr>
          <p:cNvPr id="18" name="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19" name="Объект 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  <a:p>
            <a:pPr lvl="1" rtl="0"/>
            <a:r>
              <a:rPr lang="ru-RU" noProof="0" dirty="0"/>
              <a:t>Второй уровень</a:t>
            </a:r>
            <a:endParaRPr lang="ru-RU" noProof="0" dirty="0"/>
          </a:p>
          <a:p>
            <a:pPr lvl="2" rtl="0"/>
            <a:r>
              <a:rPr lang="ru-RU" noProof="0" dirty="0"/>
              <a:t>Третий уровень</a:t>
            </a:r>
            <a:endParaRPr lang="ru-RU" noProof="0" dirty="0"/>
          </a:p>
          <a:p>
            <a:pPr lvl="3" rtl="0"/>
            <a:r>
              <a:rPr lang="ru-RU" noProof="0" dirty="0"/>
              <a:t>Четвертый уровень</a:t>
            </a:r>
            <a:endParaRPr lang="ru-RU" noProof="0" dirty="0"/>
          </a:p>
          <a:p>
            <a:pPr lvl="4" rtl="0"/>
            <a:r>
              <a:rPr lang="ru-RU" noProof="0" dirty="0"/>
              <a:t>Пятый уровень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/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ru-RU" noProof="0" dirty="0"/>
          </a:p>
        </p:txBody>
      </p:sp>
      <p:grpSp>
        <p:nvGrpSpPr>
          <p:cNvPr id="14" name="Группа 13"/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  <p:sp>
        <p:nvSpPr>
          <p:cNvPr id="19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  <p:sp>
        <p:nvSpPr>
          <p:cNvPr id="20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7"/>
            <p:cNvSpPr/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/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  <p:sp>
        <p:nvSpPr>
          <p:cNvPr id="17" name="Текст 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18" name="Объект 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  <a:p>
            <a:pPr lvl="1" rtl="0"/>
            <a:r>
              <a:rPr lang="ru-RU" noProof="0" dirty="0"/>
              <a:t>Второй уровень</a:t>
            </a:r>
            <a:endParaRPr lang="ru-RU" noProof="0" dirty="0"/>
          </a:p>
          <a:p>
            <a:pPr lvl="2" rtl="0"/>
            <a:r>
              <a:rPr lang="ru-RU" noProof="0" dirty="0"/>
              <a:t>Третий уровень</a:t>
            </a:r>
            <a:endParaRPr lang="ru-RU" noProof="0" dirty="0"/>
          </a:p>
          <a:p>
            <a:pPr lvl="3" rtl="0"/>
            <a:r>
              <a:rPr lang="ru-RU" noProof="0" dirty="0"/>
              <a:t>Четвертый уровень</a:t>
            </a:r>
            <a:endParaRPr lang="ru-RU" noProof="0" dirty="0"/>
          </a:p>
          <a:p>
            <a:pPr lvl="4" rtl="0"/>
            <a:r>
              <a:rPr lang="ru-RU" noProof="0" dirty="0"/>
              <a:t>Пятый уровень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ru-RU" noProof="0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 userDrawn="1"/>
        </p:nvCxnSpPr>
        <p:spPr>
          <a:xfrm>
            <a:off x="6469778" y="4233582"/>
            <a:ext cx="50173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Место для замещающего текста</a:t>
            </a:r>
            <a:endParaRPr lang="ru-RU" noProof="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endParaRPr lang="ru-RU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  <a:p>
            <a:pPr lvl="1" rtl="0"/>
            <a:r>
              <a:rPr lang="ru-RU" noProof="0" dirty="0"/>
              <a:t>Второй уровень</a:t>
            </a:r>
            <a:endParaRPr lang="ru-RU" noProof="0" dirty="0"/>
          </a:p>
          <a:p>
            <a:pPr lvl="2" rtl="0"/>
            <a:r>
              <a:rPr lang="ru-RU" noProof="0" dirty="0"/>
              <a:t>Третий уровень</a:t>
            </a:r>
            <a:endParaRPr lang="ru-RU" noProof="0" dirty="0"/>
          </a:p>
          <a:p>
            <a:pPr lvl="3" rtl="0"/>
            <a:r>
              <a:rPr lang="ru-RU" noProof="0" dirty="0"/>
              <a:t>Четвертый уровень</a:t>
            </a:r>
            <a:endParaRPr lang="ru-RU" noProof="0" dirty="0"/>
          </a:p>
          <a:p>
            <a:pPr lvl="4" rtl="0"/>
            <a:r>
              <a:rPr lang="ru-RU" noProof="0" dirty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/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/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7"/>
            <p:cNvSpPr/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Овал 14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ru-RU" noProof="0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  <a:p>
            <a:pPr lvl="1" rtl="0"/>
            <a:r>
              <a:rPr lang="ru-RU" noProof="0" dirty="0"/>
              <a:t>Второй уровень</a:t>
            </a:r>
            <a:endParaRPr lang="ru-RU" noProof="0" dirty="0"/>
          </a:p>
          <a:p>
            <a:pPr lvl="2" rtl="0"/>
            <a:r>
              <a:rPr lang="ru-RU" noProof="0" dirty="0"/>
              <a:t>Третий уровень</a:t>
            </a:r>
            <a:endParaRPr lang="ru-RU" noProof="0" dirty="0"/>
          </a:p>
          <a:p>
            <a:pPr lvl="3" rtl="0"/>
            <a:r>
              <a:rPr lang="ru-RU" noProof="0" dirty="0"/>
              <a:t>Четвертый уровень</a:t>
            </a:r>
            <a:endParaRPr lang="ru-RU" noProof="0" dirty="0"/>
          </a:p>
          <a:p>
            <a:pPr lvl="4" rtl="0"/>
            <a:r>
              <a:rPr lang="ru-RU" noProof="0" dirty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/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Овал 3"/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5"/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ru-RU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/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Рисунок 11"/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значок</a:t>
            </a:r>
            <a:endParaRPr lang="ru-RU" noProof="0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Овал 3"/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7" name="Прямоугольник 6"/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ru-RU" noProof="0" dirty="0"/>
          </a:p>
        </p:txBody>
      </p:sp>
      <p:sp>
        <p:nvSpPr>
          <p:cNvPr id="17" name="Объект 2"/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20" name="Объект 2"/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21" name="Объект 2"/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значок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7" name="Прямоугольник 6"/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sp>
        <p:nvSpPr>
          <p:cNvPr id="20" name="Объект 2"/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Место для раздела 01</a:t>
            </a:r>
            <a:endParaRPr lang="ru-RU" noProof="0" dirty="0"/>
          </a:p>
        </p:txBody>
      </p:sp>
      <p:sp>
        <p:nvSpPr>
          <p:cNvPr id="23" name="Объект 2"/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</p:txBody>
      </p:sp>
      <p:sp>
        <p:nvSpPr>
          <p:cNvPr id="25" name="Объект 2"/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Место для раздела 02</a:t>
            </a:r>
            <a:endParaRPr lang="ru-RU" noProof="0" dirty="0"/>
          </a:p>
        </p:txBody>
      </p:sp>
      <p:sp>
        <p:nvSpPr>
          <p:cNvPr id="21" name="Овал 20"/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значок</a:t>
            </a:r>
            <a:endParaRPr lang="ru-RU" noProof="0" dirty="0"/>
          </a:p>
        </p:txBody>
      </p:sp>
      <p:sp>
        <p:nvSpPr>
          <p:cNvPr id="28" name="Овал 27"/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значок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/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grpSp>
        <p:nvGrpSpPr>
          <p:cNvPr id="11" name="Группа 10"/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/>
            <p:cNvSpPr/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/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  <p:grpSp>
        <p:nvGrpSpPr>
          <p:cNvPr id="11" name="Группа 10"/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/>
            <p:cNvSpPr/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ru-RU" noProof="0" dirty="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  <a:endParaRPr lang="ru-RU" noProof="0" dirty="0"/>
          </a:p>
          <a:p>
            <a:pPr lvl="1" rtl="0"/>
            <a:r>
              <a:rPr lang="ru-RU" noProof="0" dirty="0"/>
              <a:t>Второй уровень</a:t>
            </a:r>
            <a:endParaRPr lang="ru-RU" noProof="0" dirty="0"/>
          </a:p>
          <a:p>
            <a:pPr lvl="2" rtl="0"/>
            <a:r>
              <a:rPr lang="ru-RU" noProof="0" dirty="0"/>
              <a:t>Третий уровень</a:t>
            </a:r>
            <a:endParaRPr lang="ru-RU" noProof="0" dirty="0"/>
          </a:p>
          <a:p>
            <a:pPr lvl="3" rtl="0"/>
            <a:r>
              <a:rPr lang="ru-RU" noProof="0" dirty="0"/>
              <a:t>Четвертый уровень</a:t>
            </a:r>
            <a:endParaRPr lang="ru-RU" noProof="0" dirty="0"/>
          </a:p>
          <a:p>
            <a:pPr lvl="4" rtl="0"/>
            <a:r>
              <a:rPr lang="ru-RU" noProof="0" dirty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9555710-71A9-4E58-A895-98DF89344263}" type="datetime1">
              <a:rPr lang="ru-RU" noProof="0" smtClean="0"/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ru-RU" noProof="0" smtClean="0"/>
            </a:fld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jpeg"/><Relationship Id="rId2" Type="http://schemas.openxmlformats.org/officeDocument/2006/relationships/image" Target="../media/image13.jpeg"/><Relationship Id="rId1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3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1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3.jpeg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3.jpe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3.jpe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1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sz="4800" dirty="0" smtClean="0"/>
              <a:t>Годовой Отчет 2025 года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АНБО «Радоваться жизни» г. Геленджик</a:t>
            </a:r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>
          <a:xfrm>
            <a:off x="617678" y="677744"/>
            <a:ext cx="5305661" cy="530566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23" y="88774"/>
            <a:ext cx="2566890" cy="21664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8540" y="1875453"/>
            <a:ext cx="5668886" cy="3116424"/>
          </a:xfrm>
          <a:solidFill>
            <a:srgbClr val="B2606E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рганизация Радоваться жизни 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участие в Ла-Ла фестивале, который состоялся в «Геленджик Арена».  Радоваться Жизни проводили мастер классы по созданию уникальных значков и различных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поделок.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«Ярмарка мастеров». Участие приняли 13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риняли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участие в благотворительной акции «Особенные поделки» в рамках ярмарки выходного дня г. Геленджик. Где были представлены работы наших ребят центра «Друзья».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ебята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из клуба «Друзья» приняли участие в проекте «Человек с большим сердцем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». 89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регионов страны стали участниками флэш-моба со своими социальными проектами.</a:t>
            </a:r>
            <a:endParaRPr lang="ru-RU" sz="1600" dirty="0">
              <a:solidFill>
                <a:schemeClr val="bg1"/>
              </a:solidFill>
              <a:latin typeface="Calibri" panose="020F050202020403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000000"/>
              </a:solidFill>
              <a:latin typeface="Calibri" panose="020F050202020403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US" noProof="0" dirty="0" smtClean="0"/>
              <a:t>9</a:t>
            </a:r>
            <a:endParaRPr lang="ru-RU" noProof="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93321" y="130630"/>
            <a:ext cx="3977055" cy="119431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B2606E"/>
                </a:solidFill>
              </a:rPr>
              <a:t>Мы открыты и активны</a:t>
            </a:r>
            <a:endParaRPr lang="ru-RU" dirty="0">
              <a:solidFill>
                <a:srgbClr val="B2606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8540" y="6254608"/>
            <a:ext cx="1154780" cy="4820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>
            <a:fillRect/>
          </a:stretch>
        </p:blipFill>
        <p:spPr>
          <a:xfrm>
            <a:off x="6307234" y="0"/>
            <a:ext cx="5884766" cy="5393094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86"/>
            <a:ext cx="1359793" cy="1147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397" y="52886"/>
            <a:ext cx="2159496" cy="2879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US" noProof="0" dirty="0" smtClean="0"/>
              <a:t>10</a:t>
            </a:r>
            <a:endParaRPr lang="ru-RU" noProof="0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886441" y="457200"/>
            <a:ext cx="4413347" cy="513183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мероприятия</a:t>
            </a:r>
            <a:endParaRPr lang="ru-RU" sz="3600" dirty="0">
              <a:solidFill>
                <a:srgbClr val="B26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>
          <a:xfrm>
            <a:off x="373223" y="1222310"/>
            <a:ext cx="5194140" cy="4638740"/>
          </a:xfrm>
          <a:noFill/>
        </p:spPr>
        <p:txBody>
          <a:bodyPr>
            <a:normAutofit fontScale="625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континент 3 раза за год приглашал подопечных НКО РЖ для активного и веселого времяпрепровождения. Всего развлекательный центр посетили 57 </a:t>
            </a:r>
            <a:r>
              <a:rPr lang="ru-RU" sz="2500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ребят.</a:t>
            </a:r>
            <a:endParaRPr lang="ru-RU" sz="2500" dirty="0" smtClean="0">
              <a:solidFill>
                <a:srgbClr val="B26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мая в международный «День Семьи» по инициативе Соболевой Юлии Николаевны дети из «РЖ» были приглашены в гости «Мангал Хаус» на праздничный ланч. На празднике присутствовало 121 детей в сопровождении </a:t>
            </a:r>
            <a:r>
              <a:rPr lang="ru-RU" sz="2500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  <a:endParaRPr lang="ru-RU" sz="2500" dirty="0" smtClean="0">
              <a:solidFill>
                <a:srgbClr val="B26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500" dirty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Кинотеатр «Радуга» пригласили наших детей в кино. Посетили 15 </a:t>
            </a:r>
            <a:r>
              <a:rPr lang="ru-RU" sz="2500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</a:t>
            </a:r>
            <a:endParaRPr lang="ru-RU" sz="2500" dirty="0" smtClean="0">
              <a:solidFill>
                <a:srgbClr val="B26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июля </a:t>
            </a:r>
            <a:r>
              <a:rPr lang="ru-RU" sz="2500" dirty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из РЖ в сопровождении родителей </a:t>
            </a:r>
            <a:r>
              <a:rPr lang="ru-RU" sz="2500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 </a:t>
            </a:r>
            <a:r>
              <a:rPr lang="ru-RU" sz="2500" dirty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любимого исполнителя </a:t>
            </a:r>
            <a:r>
              <a:rPr lang="ru-RU" sz="2500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Хабиба.  </a:t>
            </a:r>
            <a:endParaRPr lang="ru-RU" sz="2500" dirty="0" smtClean="0">
              <a:solidFill>
                <a:srgbClr val="B26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25 </a:t>
            </a:r>
            <a:r>
              <a:rPr lang="ru-RU" sz="2500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ноября в кафе «Фреш» развлекательного центра «Радуга» состоялся финал фотоконкурса «Мама+ребенок=любовь</a:t>
            </a:r>
            <a:r>
              <a:rPr lang="ru-RU" sz="2500" dirty="0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». </a:t>
            </a:r>
            <a:r>
              <a:rPr lang="ru-RU" sz="2500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Участие приняли 20 </a:t>
            </a:r>
            <a:r>
              <a:rPr lang="ru-RU" sz="2500" dirty="0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человек.</a:t>
            </a:r>
            <a:endParaRPr lang="ru-RU" sz="2500" dirty="0" smtClean="0">
              <a:solidFill>
                <a:srgbClr val="B2606E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500" dirty="0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21 </a:t>
            </a:r>
            <a:r>
              <a:rPr lang="ru-RU" sz="2500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декабря для подростков НКО РЖ была организованна увлекательная игра «Мафия» в уютном кафе с угощениями. Участие приняли 9 подопечных НКО РЖ</a:t>
            </a:r>
            <a:endParaRPr lang="ru-RU" sz="2500" dirty="0">
              <a:solidFill>
                <a:srgbClr val="B2606E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500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3" y="457200"/>
            <a:ext cx="5403850" cy="5403850"/>
          </a:xfrm>
        </p:spPr>
      </p:pic>
      <p:sp>
        <p:nvSpPr>
          <p:cNvPr id="17" name="Прямоугольник 16"/>
          <p:cNvSpPr/>
          <p:nvPr/>
        </p:nvSpPr>
        <p:spPr>
          <a:xfrm>
            <a:off x="466531" y="6232849"/>
            <a:ext cx="1222310" cy="55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244" y="-81495"/>
            <a:ext cx="1566903" cy="1322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149290" y="778939"/>
            <a:ext cx="4702628" cy="90932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для мам</a:t>
            </a:r>
            <a:endParaRPr lang="ru-RU" dirty="0">
              <a:solidFill>
                <a:srgbClr val="B2606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idx="1"/>
          </p:nvPr>
        </p:nvSpPr>
        <p:spPr>
          <a:xfrm>
            <a:off x="289250" y="2217981"/>
            <a:ext cx="4422709" cy="2074102"/>
          </a:xfrm>
          <a:solidFill>
            <a:srgbClr val="B2606E"/>
          </a:solidFill>
        </p:spPr>
        <p:txBody>
          <a:bodyPr/>
          <a:lstStyle/>
          <a:p>
            <a:pPr marL="0" indent="0">
              <a:buNone/>
            </a:pPr>
            <a:r>
              <a:rPr lang="ru-RU" sz="1400" dirty="0"/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«Метрополь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Гранд Отель Геленджик» есть добрая традиция: накануне 8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и «Дня матери»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устраивают персональный фото-день для мам особенных ребят из нашей организации.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мамочек поучаствовали в данном мероприятии за 2025 год.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US" noProof="0" dirty="0" smtClean="0"/>
              <a:t>11</a:t>
            </a:r>
            <a:endParaRPr lang="ru-RU" noProof="0" dirty="0"/>
          </a:p>
        </p:txBody>
      </p:sp>
      <p:pic>
        <p:nvPicPr>
          <p:cNvPr id="20" name="Рисунок 19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Прямоугольник 20"/>
          <p:cNvSpPr/>
          <p:nvPr/>
        </p:nvSpPr>
        <p:spPr>
          <a:xfrm>
            <a:off x="515938" y="6260841"/>
            <a:ext cx="1070266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03" y="176498"/>
            <a:ext cx="1427585" cy="1204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9788" y="363894"/>
            <a:ext cx="4124098" cy="53184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встречи</a:t>
            </a:r>
            <a:endParaRPr lang="ru-RU" dirty="0">
              <a:solidFill>
                <a:srgbClr val="B26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63894" y="970385"/>
            <a:ext cx="5159828" cy="5170583"/>
          </a:xfrm>
          <a:noFill/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мая </a:t>
            </a:r>
            <a:r>
              <a:rPr lang="ru-RU" dirty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«Друзья» посетила председатель общественного совета ОМВД Соболева Юлия Николаевна провела с ребятами беседу о Великой Отечественной Войне и принесла в подарок  каждому авторскую книгу о войне</a:t>
            </a:r>
            <a:r>
              <a:rPr lang="ru-RU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rgbClr val="B26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октября </a:t>
            </a:r>
            <a:r>
              <a:rPr lang="ru-RU" dirty="0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центр </a:t>
            </a:r>
            <a:r>
              <a:rPr lang="ru-RU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«Друзья» посетил батюшка Иерей Михаил Саидов. </a:t>
            </a:r>
            <a:endParaRPr lang="ru-RU" dirty="0" smtClean="0">
              <a:solidFill>
                <a:srgbClr val="B2606E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 декабря</a:t>
            </a:r>
            <a:r>
              <a:rPr lang="ru-RU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прошел ежегодный «Круглый стол» приуроченный ко «Дню инвалида». Участие приняли представители различных управлений администрации г. </a:t>
            </a:r>
            <a:r>
              <a:rPr lang="ru-RU" dirty="0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Геленджика. </a:t>
            </a:r>
            <a:endParaRPr lang="ru-RU" dirty="0" smtClean="0">
              <a:solidFill>
                <a:srgbClr val="B2606E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23 </a:t>
            </a:r>
            <a:r>
              <a:rPr lang="ru-RU" b="1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декабря</a:t>
            </a:r>
            <a:r>
              <a:rPr lang="ru-RU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в Метрополь Гранд Отеле состоялась предпраздничная встреча с певицей Юлией Самойловой. Все ребята были приятно впечатлены встречей с артисткой и получили в дар книгу Юлии с автографом, а также угощения в ресторане «Небо» и подарки к новому году от администрации «Метрополь». Участие приняли 10 подопечных НКО РЖ в сопровождении родителей.</a:t>
            </a:r>
            <a:endParaRPr lang="ru-RU" dirty="0">
              <a:solidFill>
                <a:srgbClr val="B2606E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330" y="737118"/>
            <a:ext cx="5403850" cy="54038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363894" y="6140968"/>
            <a:ext cx="1287624" cy="633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17" y="0"/>
            <a:ext cx="1309517" cy="1105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US" noProof="0" dirty="0" smtClean="0"/>
              <a:t>13</a:t>
            </a:r>
            <a:endParaRPr lang="ru-RU" noProof="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7665" y="457200"/>
            <a:ext cx="3624360" cy="77444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endParaRPr lang="ru-RU" dirty="0">
              <a:solidFill>
                <a:srgbClr val="B26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483567"/>
            <a:ext cx="3932237" cy="4385421"/>
          </a:xfrm>
          <a:solidFill>
            <a:srgbClr val="B2606E"/>
          </a:solidFill>
        </p:spPr>
        <p:txBody>
          <a:bodyPr/>
          <a:lstStyle/>
          <a:p>
            <a:pPr>
              <a:lnSpc>
                <a:spcPct val="114000"/>
              </a:lnSpc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территории центра «Друзья» состоялся мастер-класс по изготовлению ангелочков, для подопечных НКО и ребят из воскресной школы. От НКО участие приняли 5 детей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4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декабря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в центре «Друзья» состоялся мастер-класс от Натальи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Вавсюта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для детей по работе со спиртовыми чернилами. Для мам- вдохновляющая практика работа с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нумерологом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Участие приняли 10 мам и 10 детей.</a:t>
            </a:r>
            <a:endParaRPr lang="ru-RU" dirty="0">
              <a:solidFill>
                <a:schemeClr val="bg1"/>
              </a:solidFill>
              <a:latin typeface="Calibri" panose="020F050202020403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4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Всего: 7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классов было проведено для подопечных НКО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РЖ.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latin typeface="Calibri" panose="020F050202020403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3" y="457200"/>
            <a:ext cx="5403850" cy="5403850"/>
          </a:xfrm>
        </p:spPr>
      </p:pic>
      <p:sp>
        <p:nvSpPr>
          <p:cNvPr id="7" name="Прямоугольник 6"/>
          <p:cNvSpPr/>
          <p:nvPr/>
        </p:nvSpPr>
        <p:spPr>
          <a:xfrm>
            <a:off x="419878" y="6232849"/>
            <a:ext cx="122231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8" y="86531"/>
            <a:ext cx="1224143" cy="1033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3144" y="457200"/>
            <a:ext cx="5103844" cy="662473"/>
          </a:xfrm>
          <a:noFill/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учимся и развиваемся</a:t>
            </a:r>
            <a:endParaRPr lang="ru-RU" b="1" dirty="0">
              <a:solidFill>
                <a:srgbClr val="B26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9837" y="1399592"/>
            <a:ext cx="5197151" cy="4694724"/>
          </a:xfrm>
          <a:solidFill>
            <a:srgbClr val="B2606E"/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114000"/>
              </a:lnSpc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Команда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НКО РЖ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посещали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обучающие семинары повышения квалификации. Своим опытом поделились коллеги из «Добрый Юг» города Краснодар. Участие приняли 3 человека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4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августе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активные представители НКО РЖ во главе с директором Прохоренко Л.Ф. посетили обучающий семинар «Проектная мастерская», прошедший на территории санатория «Русь». Участники 6 часов учились создавать социальные проекты и писать заявки на грантовые конкурсы.</a:t>
            </a:r>
            <a:endParaRPr lang="ru-RU" dirty="0">
              <a:solidFill>
                <a:schemeClr val="bg1"/>
              </a:solidFill>
              <a:latin typeface="Calibri" panose="020F050202020403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4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октябре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Инна Геннадьевна Резниченко, координатор нашей НКО, участвовала в выездной конференции «ПРО движение НКО». Конференция длилась 3 дня на территории Парк-отель Джубга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4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19 декабря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НКО РЖ стала частью важного события. В администрации города прошла переговорная площадка «Сообщество решений», реализующие грантовые проекты. Целью встречи прежде всего было познакомить администрацию города с социальными проектами и заручится поддержкой в реализации следующих проектов.</a:t>
            </a:r>
            <a:endParaRPr lang="ru-RU" dirty="0">
              <a:solidFill>
                <a:schemeClr val="bg1"/>
              </a:solidFill>
              <a:latin typeface="Calibri" panose="020F050202020403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94" y="690466"/>
            <a:ext cx="5403850" cy="5403850"/>
          </a:xfrm>
        </p:spPr>
      </p:pic>
      <p:sp>
        <p:nvSpPr>
          <p:cNvPr id="8" name="Прямоугольник 7"/>
          <p:cNvSpPr/>
          <p:nvPr/>
        </p:nvSpPr>
        <p:spPr>
          <a:xfrm>
            <a:off x="447869" y="6260841"/>
            <a:ext cx="1166327" cy="513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939" y="-23663"/>
            <a:ext cx="1343609" cy="1134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550505"/>
            <a:ext cx="4937211" cy="93306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b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года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572" y="1651519"/>
            <a:ext cx="4749281" cy="3853542"/>
          </a:xfrm>
          <a:solidFill>
            <a:srgbClr val="D7B26B"/>
          </a:solidFill>
          <a:ln>
            <a:solidFill>
              <a:srgbClr val="B2606E"/>
            </a:solidFill>
          </a:ln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марта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состоялось торжественное открытие центра дневной полезной занятости «Друзья» для молодежи с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 возможностями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для развития и полезного досуга. (срок реализации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год)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8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марта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администрации г. Геленджик состоялась встреча мера города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Богодистова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Алексея Алексеевича и его коллег с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социальноактивными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женщинами нашего города. В числе приглашенных была, и руководитель нашей организации НКО «Радоваться Жизни» - Людмила Федоровна Прохоренко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25сентября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«Радоваться Жизни» стала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победителем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«Гранты губернатора Кубани».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жизнь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Спортивный тренажерный зал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открыл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двери 12 октября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(срок реализации год)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 множество наград и благодарственных писем.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US" dirty="0" smtClean="0"/>
              <a:t>15</a:t>
            </a:r>
            <a:endParaRPr lang="ru-RU" noProof="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r="2734"/>
          <a:stretch>
            <a:fillRect/>
          </a:stretch>
        </p:blipFill>
        <p:spPr/>
      </p:pic>
      <p:sp>
        <p:nvSpPr>
          <p:cNvPr id="7" name="Скругленный прямоугольник 6"/>
          <p:cNvSpPr/>
          <p:nvPr/>
        </p:nvSpPr>
        <p:spPr>
          <a:xfrm>
            <a:off x="401216" y="6278457"/>
            <a:ext cx="1259633" cy="5795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302" y="74645"/>
            <a:ext cx="1558787" cy="1315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финансы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4" y="2863850"/>
            <a:ext cx="3795184" cy="284638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dirty="0" smtClean="0"/>
              <a:t>16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5"/>
          </p:nvPr>
        </p:nvSpPr>
        <p:spPr/>
        <p:txBody>
          <a:bodyPr rtlCol="0"/>
          <a:lstStyle/>
          <a:p>
            <a:r>
              <a:rPr lang="ru-RU" dirty="0" smtClean="0"/>
              <a:t>Гранты губернатора Кубани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20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Поступление и реализация</a:t>
            </a:r>
            <a:endParaRPr lang="ru-RU" dirty="0"/>
          </a:p>
        </p:txBody>
      </p:sp>
      <p:pic>
        <p:nvPicPr>
          <p:cNvPr id="29" name="Рисунок 28" descr="Карандаш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Рисунок 30" descr="Ноутбук"/>
          <p:cNvPicPr>
            <a:picLocks noGrp="1" noChangeAspect="1"/>
          </p:cNvPicPr>
          <p:nvPr>
            <p:ph type="pic" sz="quarter" idx="22"/>
          </p:nvPr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Объект 10"/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проекта при поддержки Гранты Губернатора Кубани, «Центр дневной полезной занятости» было выделено и освоено - 4766000 рублей;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составило – 552000 рублей.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sp>
        <p:nvSpPr>
          <p:cNvPr id="13" name="Овал 12"/>
          <p:cNvSpPr/>
          <p:nvPr/>
        </p:nvSpPr>
        <p:spPr>
          <a:xfrm>
            <a:off x="354563" y="6027577"/>
            <a:ext cx="1436915" cy="8017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297" y="135739"/>
            <a:ext cx="1386904" cy="11705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Финансовые показатели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dirty="0" smtClean="0"/>
              <a:t>17</a:t>
            </a:r>
            <a:endParaRPr lang="ru-RU" dirty="0"/>
          </a:p>
        </p:txBody>
      </p:sp>
      <p:graphicFrame>
        <p:nvGraphicFramePr>
          <p:cNvPr id="6" name="Таблица 5"/>
          <p:cNvGraphicFramePr>
            <a:graphicFrameLocks noGrp="1"/>
          </p:cNvGraphicFramePr>
          <p:nvPr/>
        </p:nvGraphicFramePr>
        <p:xfrm>
          <a:off x="721211" y="1510108"/>
          <a:ext cx="10232927" cy="365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3629"/>
                <a:gridCol w="2118049"/>
                <a:gridCol w="2939143"/>
                <a:gridCol w="1922106"/>
              </a:tblGrid>
              <a:tr h="592300"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 smtClean="0"/>
                        <a:t>Наименование</a:t>
                      </a:r>
                      <a:endParaRPr lang="ru-RU" noProof="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 smtClean="0"/>
                        <a:t>Поступление</a:t>
                      </a:r>
                      <a:r>
                        <a:rPr lang="ru-RU" baseline="0" noProof="0" dirty="0" smtClean="0"/>
                        <a:t> средств (руб.)</a:t>
                      </a:r>
                      <a:endParaRPr lang="ru-RU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 smtClean="0"/>
                        <a:t>Расходование</a:t>
                      </a:r>
                      <a:r>
                        <a:rPr lang="ru-RU" baseline="0" noProof="0" dirty="0" smtClean="0"/>
                        <a:t> средств (руб.)</a:t>
                      </a:r>
                      <a:endParaRPr lang="ru-RU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 smtClean="0"/>
                        <a:t>Расходование</a:t>
                      </a:r>
                      <a:r>
                        <a:rPr lang="ru-RU" baseline="0" noProof="0" dirty="0" smtClean="0"/>
                        <a:t> средств (руб.)</a:t>
                      </a:r>
                      <a:endParaRPr lang="ru-RU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 dirty="0" smtClean="0"/>
                        <a:t>Грант Фонда</a:t>
                      </a:r>
                      <a:r>
                        <a:rPr lang="ru-RU" sz="1600" baseline="0" noProof="0" dirty="0" smtClean="0"/>
                        <a:t> губернатора Кубани</a:t>
                      </a:r>
                      <a:endParaRPr lang="ru-RU" sz="1600" baseline="0" noProof="0" dirty="0" smtClean="0"/>
                    </a:p>
                    <a:p>
                      <a:pPr algn="ctr" rtl="0"/>
                      <a:r>
                        <a:rPr lang="ru-RU" sz="1600" baseline="0" noProof="0" dirty="0" smtClean="0"/>
                        <a:t>(остаток целевых)</a:t>
                      </a:r>
                      <a:endParaRPr lang="ru-RU" sz="1600" noProof="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 dirty="0" smtClean="0"/>
                        <a:t>4766000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 dirty="0" smtClean="0"/>
                        <a:t>Реализация</a:t>
                      </a:r>
                      <a:r>
                        <a:rPr lang="ru-RU" sz="1600" baseline="0" noProof="0" dirty="0" smtClean="0"/>
                        <a:t> проекта «Центр дневной полезной занятости» 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 dirty="0" smtClean="0"/>
                        <a:t>4766000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noProof="0" dirty="0" smtClean="0"/>
                        <a:t>Грант Фонда губернатора Кубани</a:t>
                      </a:r>
                      <a:endParaRPr lang="ru-RU" sz="1600" noProof="0" dirty="0" smtClean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2952000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Реализация</a:t>
                      </a:r>
                      <a:r>
                        <a:rPr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проекта «Движение-жизнь»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 dirty="0"/>
                        <a:t>738000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noProof="0" dirty="0" smtClean="0"/>
                        <a:t>Пожертвования</a:t>
                      </a:r>
                      <a:r>
                        <a:rPr lang="ru-RU" sz="1600" baseline="0" noProof="0" dirty="0" smtClean="0"/>
                        <a:t> юридических лиц</a:t>
                      </a:r>
                      <a:endParaRPr lang="ru-RU" sz="1600" noProof="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90000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Административно-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noProof="0" dirty="0" smtClean="0"/>
                        <a:t>Пожертвования</a:t>
                      </a:r>
                      <a:r>
                        <a:rPr lang="ru-RU" sz="1600" baseline="0" noProof="0" dirty="0" smtClean="0"/>
                        <a:t> физических лиц</a:t>
                      </a:r>
                      <a:endParaRPr lang="ru-RU" sz="1600" noProof="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102000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-хозяйственная</a:t>
                      </a:r>
                      <a:r>
                        <a:rPr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деятельность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 dirty="0"/>
                        <a:t>25182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noProof="0" dirty="0" smtClean="0"/>
                        <a:t>Софинансирование</a:t>
                      </a:r>
                      <a:endParaRPr lang="ru-RU" sz="1600" noProof="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 dirty="0" smtClean="0"/>
                        <a:t>552000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noProof="0" dirty="0" smtClean="0"/>
                        <a:t>Оборудование для центра</a:t>
                      </a:r>
                      <a:endParaRPr lang="ru-RU" sz="1600" noProof="0" dirty="0" smtClean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 dirty="0" smtClean="0"/>
                        <a:t>552000</a:t>
                      </a:r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600" noProof="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600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noProof="0" dirty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noProof="0" dirty="0" smtClean="0"/>
                        <a:t>8462000</a:t>
                      </a:r>
                      <a:endParaRPr lang="ru-RU" sz="1600" b="1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600" b="1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noProof="0" dirty="0"/>
                        <a:t>6081182</a:t>
                      </a:r>
                      <a:endParaRPr lang="ru-RU" sz="1600" b="1" noProof="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" name="Овал 1"/>
          <p:cNvSpPr/>
          <p:nvPr/>
        </p:nvSpPr>
        <p:spPr>
          <a:xfrm>
            <a:off x="441293" y="6171155"/>
            <a:ext cx="1107589" cy="56916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96" y="47336"/>
            <a:ext cx="1562684" cy="1318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15938" y="499596"/>
            <a:ext cx="4937211" cy="545433"/>
          </a:xfrm>
          <a:noFill/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B2606E"/>
                </a:solidFill>
              </a:rPr>
              <a:t>Руководитель </a:t>
            </a:r>
            <a:r>
              <a:rPr lang="ru-RU" sz="2800" dirty="0">
                <a:solidFill>
                  <a:srgbClr val="B2606E"/>
                </a:solidFill>
              </a:rPr>
              <a:t>АНБО «Радоваться жизни»</a:t>
            </a:r>
            <a:endParaRPr lang="ru-RU" sz="2800" dirty="0">
              <a:solidFill>
                <a:srgbClr val="B2606E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33266" y="1162376"/>
            <a:ext cx="5113176" cy="5061142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025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стал для нас по‑настоящему победоносным и результативным. Благодаря поддержке гранта губернатора Кубани мы смогли запустить два масштабных социальных проекта, нацеленных на помощь детям и молодёжи с ОВЗ. Эти инициативы стали важным шагом на пути создания инклюзивного общества, где каждый имеет равные возможности для развития и самореализации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года мы провели множество мероприятий и мастер‑классов. Каждая встреча, каждый урок были направлены на то, чтобы наши подопечные не просто приобретали новые навыки, но и чувствовали себя частью большой и дружной семьи. Видеть их счастливые лица, искреннюю радость от новых достижений — лучшая награда для нашей команды.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2026 год у нас запланировано не меньше амбициозных задач. Мы продолжим развивать действующие программы и запускать новые инициативы.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Уверена,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вместе — с нашими подопечными, благотворителями, волонтёрами и замечательной командой — мы обязательно достигнем всех поставленных целей.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каждого, кто был с нами в 2025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году-благотворителей, партнеров, спонсоров, волонтеров, семьи участников и нашу команду.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Ваша поддержка, энергия и вера в наше дело — это фундамент наших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делаем мир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добрее.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уважением Людмила Прохоренко.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2" r="7868" b="16580"/>
          <a:stretch>
            <a:fillRect/>
          </a:stretch>
        </p:blipFill>
        <p:spPr>
          <a:xfrm>
            <a:off x="5576509" y="1162376"/>
            <a:ext cx="4500551" cy="4432041"/>
          </a:xfrm>
        </p:spPr>
      </p:pic>
      <p:sp>
        <p:nvSpPr>
          <p:cNvPr id="8" name="Прямоугольник 7"/>
          <p:cNvSpPr/>
          <p:nvPr/>
        </p:nvSpPr>
        <p:spPr>
          <a:xfrm>
            <a:off x="445653" y="6223518"/>
            <a:ext cx="1088927" cy="438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583" y="154661"/>
            <a:ext cx="1464907" cy="1236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521" y="1542321"/>
            <a:ext cx="5411755" cy="4186729"/>
          </a:xfrm>
          <a:solidFill>
            <a:srgbClr val="B2606E"/>
          </a:solidFill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АНБО "Радоваться жизни"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г.Геленджик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Радоваться жизни» некоммерческая благотворительная организация г. Геленджик , занимаемся поддержкой детей, подростков , молодых людей с ограниченными возможностями здоровья (ОВЗ) и их семей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01.01.2025г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организации зарегистрировано 128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миссия -с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оздать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полноценной жизни детей и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ОВЗ и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семей.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направления деятельности: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0000"/>
              </a:lnSpc>
              <a:buFont typeface="Wingdings" panose="05000000000000000000" pitchFamily="34" charset="0"/>
              <a:buChar char="Ø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Социальная поддержка и реабилитация;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0000"/>
              </a:lnSpc>
              <a:buFont typeface="Wingdings" panose="05000000000000000000" pitchFamily="34" charset="0"/>
              <a:buChar char="Ø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Социально-психологическая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0000"/>
              </a:lnSpc>
              <a:buFont typeface="Wingdings" panose="05000000000000000000" pitchFamily="34" charset="0"/>
              <a:buChar char="Ø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Организация спортивно-оздоровительных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/>
              <a:t>1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746" y="298581"/>
            <a:ext cx="4991877" cy="1147664"/>
          </a:xfrm>
        </p:spPr>
        <p:txBody>
          <a:bodyPr rtlCol="0"/>
          <a:lstStyle/>
          <a:p>
            <a:pPr lvl="0" algn="ctr">
              <a:spcBef>
                <a:spcPts val="1000"/>
              </a:spcBef>
            </a:pPr>
            <a:r>
              <a:rPr lang="en-US" dirty="0">
                <a:solidFill>
                  <a:srgbClr val="B2606E"/>
                </a:solidFill>
              </a:rPr>
              <a:t>ОБ </a:t>
            </a:r>
            <a:r>
              <a:rPr lang="en-US" dirty="0" smtClean="0">
                <a:solidFill>
                  <a:srgbClr val="B2606E"/>
                </a:solidFill>
              </a:rPr>
              <a:t>ОРГАНИЗАЦИИ</a:t>
            </a:r>
            <a:b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sz="1800" dirty="0">
                <a:solidFill>
                  <a:srgbClr val="B2606E"/>
                </a:solidFill>
              </a:rPr>
              <a:t>АНБО «Радоваться жизни» </a:t>
            </a:r>
            <a:br>
              <a:rPr lang="ru-RU" sz="1800" dirty="0">
                <a:solidFill>
                  <a:srgbClr val="B2606E"/>
                </a:solidFill>
              </a:rPr>
            </a:br>
            <a:r>
              <a:rPr lang="ru-RU" sz="1200" b="0" cap="none" dirty="0">
                <a:solidFill>
                  <a:srgbClr val="B2606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АВТОНОМНАЯ НЕКОММЕРЧЕСКАЯ ОРГАНИЗАЦИЯ ПОМОЩИ СЕМЬЯМ, ВОСПИТЫВАЮЩИМ </a:t>
            </a:r>
            <a:r>
              <a:rPr lang="ru-RU" sz="1200" b="0" cap="none" dirty="0" smtClean="0">
                <a:solidFill>
                  <a:srgbClr val="B2606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ДЕТЕЙ-ИНВАЛИДОВ</a:t>
            </a:r>
            <a:br>
              <a:rPr lang="ru-RU" sz="1200" b="0" cap="none" dirty="0" smtClean="0">
                <a:solidFill>
                  <a:srgbClr val="B2606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0" cap="none" dirty="0" smtClean="0">
                <a:solidFill>
                  <a:srgbClr val="B2606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200" b="0" cap="none" dirty="0">
                <a:solidFill>
                  <a:srgbClr val="B2606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«РАДОВАТЬСЯ ЖИЗНИ»</a:t>
            </a:r>
            <a:br>
              <a:rPr lang="ru-RU" sz="1200" b="0" cap="none" dirty="0">
                <a:solidFill>
                  <a:srgbClr val="B2606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800" dirty="0">
              <a:solidFill>
                <a:srgbClr val="B2606E"/>
              </a:solidFill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1" r="13641"/>
          <a:stretch>
            <a:fillRect/>
          </a:stretch>
        </p:blipFill>
        <p:spPr>
          <a:xfrm>
            <a:off x="5776582" y="0"/>
            <a:ext cx="6307353" cy="5780372"/>
          </a:xfrm>
        </p:spPr>
      </p:pic>
      <p:sp>
        <p:nvSpPr>
          <p:cNvPr id="8" name="Прямоугольник 7"/>
          <p:cNvSpPr/>
          <p:nvPr/>
        </p:nvSpPr>
        <p:spPr>
          <a:xfrm>
            <a:off x="423949" y="6118166"/>
            <a:ext cx="1172095" cy="576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6356" cy="1153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dirty="0" smtClean="0"/>
              <a:t>19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ru-RU" dirty="0"/>
          </a:p>
          <a:p>
            <a:r>
              <a:rPr lang="ru-RU" dirty="0" smtClean="0"/>
              <a:t>Директор </a:t>
            </a:r>
            <a:r>
              <a:rPr lang="ru-RU" dirty="0"/>
              <a:t>АНОПСВДИ "Радоваться Жизни"</a:t>
            </a:r>
            <a:endParaRPr lang="ru-RU" dirty="0"/>
          </a:p>
          <a:p>
            <a:pPr rtl="0"/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7"/>
          </p:nvPr>
        </p:nvSpPr>
        <p:spPr/>
        <p:txBody>
          <a:bodyPr rtlCol="0"/>
          <a:lstStyle/>
          <a:p>
            <a:r>
              <a:rPr lang="ru-RU" dirty="0"/>
              <a:t>Прохоренко Людмила</a:t>
            </a:r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8"/>
          </p:nvPr>
        </p:nvSpPr>
        <p:spPr/>
        <p:txBody>
          <a:bodyPr rtlCol="0"/>
          <a:lstStyle/>
          <a:p>
            <a:pPr rtl="0"/>
            <a:endParaRPr lang="ru-RU" dirty="0"/>
          </a:p>
          <a:p>
            <a:r>
              <a:rPr lang="ru-RU" dirty="0" smtClean="0"/>
              <a:t>координатор</a:t>
            </a:r>
            <a:r>
              <a:rPr lang="ru-RU" dirty="0"/>
              <a:t>, </a:t>
            </a:r>
            <a:r>
              <a:rPr lang="ru-RU" dirty="0" err="1"/>
              <a:t>фандрайзер</a:t>
            </a:r>
            <a:r>
              <a:rPr lang="ru-RU" dirty="0"/>
              <a:t>, SMM</a:t>
            </a:r>
            <a:endParaRPr lang="ru-RU" dirty="0"/>
          </a:p>
          <a:p>
            <a:pPr rtl="0"/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9"/>
          </p:nvPr>
        </p:nvSpPr>
        <p:spPr/>
        <p:txBody>
          <a:bodyPr rtlCol="0"/>
          <a:lstStyle/>
          <a:p>
            <a:r>
              <a:rPr lang="ru-RU" dirty="0"/>
              <a:t>Резниченко Инна</a:t>
            </a:r>
            <a:endParaRPr lang="ru-RU" dirty="0"/>
          </a:p>
          <a:p>
            <a:pPr rtl="0"/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idx="20"/>
          </p:nvPr>
        </p:nvSpPr>
        <p:spPr/>
        <p:txBody>
          <a:bodyPr rtlCol="0"/>
          <a:lstStyle/>
          <a:p>
            <a:pPr rtl="0"/>
            <a:endParaRPr lang="ru-RU" dirty="0"/>
          </a:p>
          <a:p>
            <a:r>
              <a:rPr lang="ru-RU" dirty="0" smtClean="0"/>
              <a:t>Семейный </a:t>
            </a:r>
            <a:r>
              <a:rPr lang="ru-RU" dirty="0"/>
              <a:t>психолог, </a:t>
            </a:r>
            <a:r>
              <a:rPr lang="ru-RU" dirty="0" err="1"/>
              <a:t>коуч</a:t>
            </a:r>
            <a:r>
              <a:rPr lang="ru-RU" dirty="0"/>
              <a:t> личностного роста</a:t>
            </a:r>
            <a:br>
              <a:rPr lang="ru-RU" dirty="0"/>
            </a:br>
            <a:endParaRPr lang="ru-RU" dirty="0"/>
          </a:p>
          <a:p>
            <a:pPr rtl="0"/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idx="21"/>
          </p:nvPr>
        </p:nvSpPr>
        <p:spPr/>
        <p:txBody>
          <a:bodyPr rtlCol="0"/>
          <a:lstStyle/>
          <a:p>
            <a:r>
              <a:rPr lang="ru-RU" dirty="0"/>
              <a:t>Ольга </a:t>
            </a:r>
            <a:r>
              <a:rPr lang="ru-RU" dirty="0" err="1"/>
              <a:t>Машарова</a:t>
            </a:r>
            <a:endParaRPr lang="ru-RU" dirty="0"/>
          </a:p>
          <a:p>
            <a:pPr rtl="0"/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idx="22"/>
          </p:nvPr>
        </p:nvSpPr>
        <p:spPr/>
        <p:txBody>
          <a:bodyPr rtlCol="0"/>
          <a:lstStyle/>
          <a:p>
            <a:r>
              <a:rPr lang="ru-RU" dirty="0" smtClean="0"/>
              <a:t>Бухгалтер</a:t>
            </a:r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idx="23"/>
          </p:nvPr>
        </p:nvSpPr>
        <p:spPr/>
        <p:txBody>
          <a:bodyPr rtlCol="0"/>
          <a:lstStyle/>
          <a:p>
            <a:r>
              <a:rPr lang="ru-RU" dirty="0"/>
              <a:t>Бобрук Елена</a:t>
            </a:r>
            <a:endParaRPr lang="ru-RU" dirty="0"/>
          </a:p>
          <a:p>
            <a:pPr rtl="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324" y="75479"/>
            <a:ext cx="1676338" cy="11738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345233" y="6139543"/>
            <a:ext cx="1287624" cy="6531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r="975"/>
          <a:stretch>
            <a:fillRect/>
          </a:stretch>
        </p:blipFill>
        <p:spPr/>
      </p:pic>
      <p:pic>
        <p:nvPicPr>
          <p:cNvPr id="24" name="Рисунок 23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8" b="16508"/>
          <a:stretch>
            <a:fillRect/>
          </a:stretch>
        </p:blipFill>
        <p:spPr/>
      </p:pic>
      <p:pic>
        <p:nvPicPr>
          <p:cNvPr id="27" name="Рисунок 26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Рисунок 28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 актив</a:t>
            </a:r>
            <a:endParaRPr lang="ru-RU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17" name="Рисунок 16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5" b="12375"/>
          <a:stretch>
            <a:fillRect/>
          </a:stretch>
        </p:blipFill>
        <p:spPr/>
      </p:pic>
      <p:pic>
        <p:nvPicPr>
          <p:cNvPr id="19" name="Рисунок 18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SMM </a:t>
            </a:r>
            <a:r>
              <a:rPr lang="ru-RU" dirty="0"/>
              <a:t>специалист</a:t>
            </a:r>
            <a:endParaRPr lang="ru-RU" dirty="0"/>
          </a:p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ru-RU" dirty="0"/>
              <a:t>Полянская Вера</a:t>
            </a:r>
            <a:endParaRPr lang="ru-RU" dirty="0"/>
          </a:p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ru-RU" dirty="0" smtClean="0"/>
              <a:t>делопроизводитель</a:t>
            </a:r>
            <a:br>
              <a:rPr lang="ru-RU" dirty="0"/>
            </a:b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ru-RU" dirty="0"/>
              <a:t>Мария </a:t>
            </a:r>
            <a:r>
              <a:rPr lang="ru-RU" dirty="0" err="1"/>
              <a:t>Пронская</a:t>
            </a:r>
            <a:endParaRPr lang="ru-RU" dirty="0"/>
          </a:p>
          <a:p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ru-RU" dirty="0" smtClean="0"/>
              <a:t>Куратор </a:t>
            </a:r>
            <a:r>
              <a:rPr lang="ru-RU" dirty="0"/>
              <a:t>направления по общественным работам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r>
              <a:rPr lang="ru-RU" dirty="0"/>
              <a:t>Алена Сафронова</a:t>
            </a:r>
            <a:endParaRPr lang="ru-RU" dirty="0"/>
          </a:p>
          <a:p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r>
              <a:rPr lang="ru-RU" dirty="0" smtClean="0"/>
              <a:t>Статист</a:t>
            </a:r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r>
              <a:rPr lang="ru-RU" dirty="0"/>
              <a:t>Юлия Вагаршян</a:t>
            </a:r>
            <a:endParaRPr lang="ru-RU" dirty="0"/>
          </a:p>
          <a:p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438539" y="6120882"/>
            <a:ext cx="1138334" cy="737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606" y="89675"/>
            <a:ext cx="1908063" cy="1610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radovatsyazhiznigel@mail.ru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7800"/>
          <a:stretch>
            <a:fillRect/>
          </a:stretch>
        </p:blipFill>
        <p:spPr>
          <a:xfrm>
            <a:off x="710812" y="822879"/>
            <a:ext cx="4972459" cy="4972459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tel</a:t>
            </a:r>
            <a:r>
              <a:rPr lang="en-US" dirty="0"/>
              <a:t>:+79282066845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38122" y="2332653"/>
            <a:ext cx="5098098" cy="2152038"/>
          </a:xfrm>
        </p:spPr>
        <p:txBody>
          <a:bodyPr/>
          <a:lstStyle/>
          <a:p>
            <a: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Автономная некоммерческая благотворительная организация «Радоваться жизни»</a:t>
            </a:r>
            <a:b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 2304077640 ОГРН 1212300022615</a:t>
            </a:r>
            <a:b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21.04.2021</a:t>
            </a:r>
            <a:b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КПП: </a:t>
            </a:r>
            <a:r>
              <a:rPr lang="ru-RU" sz="1200" dirty="0" smtClean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230401001 БИК</a:t>
            </a:r>
            <a: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040349602</a:t>
            </a:r>
            <a:b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КРАСНОДАРСКОЕ ОТДЕЛЕНИЕ N8619 ПАО СБЕРБАНК</a:t>
            </a:r>
            <a:b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Расчётный счёт: 40703810830000000936</a:t>
            </a:r>
            <a:b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Кор. счёт: 30101810100000000602</a:t>
            </a:r>
            <a:b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адрес: 353465, Краснодарский край, г Геленджик, Одесская </a:t>
            </a:r>
            <a:r>
              <a:rPr lang="ru-RU" sz="1200" dirty="0" err="1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200" dirty="0">
                <a:solidFill>
                  <a:srgbClr val="D7B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 7, кв. 5/22</a:t>
            </a:r>
            <a:endParaRPr lang="ru-RU" sz="1200" dirty="0">
              <a:solidFill>
                <a:srgbClr val="D7B2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139543" y="1664182"/>
            <a:ext cx="2034074" cy="9203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302" y="1101436"/>
            <a:ext cx="5212743" cy="1333854"/>
          </a:xfrm>
        </p:spPr>
        <p:txBody>
          <a:bodyPr rtlCol="0"/>
          <a:lstStyle/>
          <a:p>
            <a:pPr algn="ctr" rtl="0"/>
            <a:r>
              <a:rPr lang="ru-RU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«Друзья»</a:t>
            </a:r>
            <a:b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916" y="1903445"/>
            <a:ext cx="4470969" cy="3079102"/>
          </a:xfrm>
        </p:spPr>
        <p:txBody>
          <a:bodyPr rtlCol="0"/>
          <a:lstStyle/>
          <a:p>
            <a:pPr marL="0" indent="0" rtl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ентр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дневной полезной занятости «Друзья» для подростков и молодых людей с ограниченными возможностями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открыл свои двери 3.03.2025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был реализован благодаря Гранту губернатора Краснодарского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 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«Друзья» посещало 25-26 подростков.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dirty="0"/>
              <a:t>2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5938" y="6227139"/>
            <a:ext cx="1030229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2" y="243758"/>
            <a:ext cx="1365500" cy="587515"/>
          </a:xfrm>
          <a:prstGeom prst="rect">
            <a:avLst/>
          </a:prstGeo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0796" y="601308"/>
            <a:ext cx="5632046" cy="5580737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39" y="170040"/>
            <a:ext cx="1566903" cy="1322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343650" y="1651520"/>
            <a:ext cx="5356938" cy="1194318"/>
          </a:xfrm>
        </p:spPr>
        <p:txBody>
          <a:bodyPr/>
          <a:lstStyle/>
          <a:p>
            <a:r>
              <a:rPr lang="ru-RU" sz="3600" b="0" cap="none" spc="-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 на </a:t>
            </a:r>
            <a:r>
              <a:rPr lang="ru-RU" sz="3600" b="0" cap="none" spc="-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Дни </a:t>
            </a:r>
            <a:r>
              <a:rPr lang="ru-RU" sz="3600" b="0" cap="none" spc="-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</a:t>
            </a:r>
            <a:r>
              <a:rPr lang="ru-RU" sz="3600" b="0" cap="none" spc="-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Новый год</a:t>
            </a:r>
            <a:endParaRPr lang="ru-RU" sz="36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343650" y="3252347"/>
            <a:ext cx="5143500" cy="2607277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  <a:buClr>
                <a:srgbClr val="A9A57C"/>
              </a:buClr>
            </a:pPr>
            <a:r>
              <a:rPr lang="ru-RU" sz="2000" cap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 100 ребят, подопечных «Радоваться жизни» получили подарки ко дню рождения от благодарителей</a:t>
            </a:r>
            <a:r>
              <a:rPr lang="ru-RU" sz="2000" cap="none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cap="none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  <a:buClr>
                <a:srgbClr val="A9A57C"/>
              </a:buClr>
            </a:pPr>
            <a:r>
              <a:rPr lang="ru-RU" sz="2000" cap="none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подопечные получили к новому году сладкие подарки, а также различные развивающие игры, игрушки и подарки с елки желаний. </a:t>
            </a:r>
            <a:endParaRPr lang="ru-RU" sz="2000" cap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r="21914"/>
          <a:stretch>
            <a:fillRect/>
          </a:stretch>
        </p:blipFill>
        <p:spPr/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896725" y="6456363"/>
            <a:ext cx="295275" cy="187325"/>
          </a:xfrm>
        </p:spPr>
        <p:txBody>
          <a:bodyPr/>
          <a:lstStyle/>
          <a:p>
            <a:pPr rtl="0"/>
            <a:r>
              <a:rPr lang="en-US" dirty="0"/>
              <a:t>3</a:t>
            </a:r>
            <a:endParaRPr lang="ru-RU" noProof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033000" y="330612"/>
            <a:ext cx="1752600" cy="914400"/>
          </a:xfrm>
          <a:prstGeom prst="rect">
            <a:avLst/>
          </a:prstGeom>
          <a:solidFill>
            <a:srgbClr val="B2606E"/>
          </a:solidFill>
          <a:ln>
            <a:solidFill>
              <a:srgbClr val="B26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551" y="135739"/>
            <a:ext cx="1795948" cy="15157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16473" y="1974922"/>
            <a:ext cx="5889388" cy="1701339"/>
          </a:xfrm>
        </p:spPr>
        <p:txBody>
          <a:bodyPr/>
          <a:lstStyle/>
          <a:p>
            <a:pPr algn="ctr"/>
            <a:r>
              <a:rPr lang="ru-RU" sz="2800" b="0" cap="none" spc="-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мероприятия</a:t>
            </a:r>
            <a:r>
              <a:rPr lang="ru-RU" sz="2800" b="0" cap="none" spc="-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ортивно </a:t>
            </a:r>
            <a:r>
              <a:rPr lang="ru-RU" sz="3200" b="0" cap="none" spc="-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мероприятия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43650" y="3530601"/>
            <a:ext cx="5143500" cy="2006600"/>
          </a:xfrm>
          <a:solidFill>
            <a:srgbClr val="B2606E"/>
          </a:solidFill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детей в период с января по май занимались ЛФК с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тренером -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183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«Движение Жизнь» (массаж АФК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по конец декабря успели поучаствовать 23 человека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2025 год Прошел 1 курс из 3.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1234060"/>
            <a:ext cx="1721908" cy="7408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797" y="113982"/>
            <a:ext cx="1619064" cy="1366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044" y="199766"/>
            <a:ext cx="8610998" cy="124553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экологическая</a:t>
            </a:r>
            <a:r>
              <a:rPr lang="ru-RU" sz="2800" dirty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«Крышечка в радость»</a:t>
            </a:r>
            <a:r>
              <a:rPr lang="ru-RU" sz="2800" b="0" cap="none" spc="-60" dirty="0" smtClean="0">
                <a:solidFill>
                  <a:srgbClr val="B260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cap="none" spc="-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а». 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629891" y="1858518"/>
            <a:ext cx="4914189" cy="3782073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  <a:buClr>
                <a:srgbClr val="A9A57C"/>
              </a:buClr>
            </a:pPr>
            <a:r>
              <a:rPr lang="ru-RU" sz="2400" cap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 </a:t>
            </a:r>
            <a:r>
              <a:rPr lang="ru-RU" sz="2400" cap="none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2400" cap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собрано 754.5 кг.</a:t>
            </a:r>
            <a:endParaRPr lang="ru-RU" sz="2400" cap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9345" y="1815288"/>
            <a:ext cx="3771783" cy="954107"/>
          </a:xfrm>
          <a:prstGeom prst="rect">
            <a:avLst/>
          </a:prstGeom>
          <a:solidFill>
            <a:srgbClr val="B2606E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 было собрано 754.5 кг.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3044" y="6167535"/>
            <a:ext cx="1205864" cy="690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3" b="12383"/>
          <a:stretch>
            <a:fillRect/>
          </a:stretch>
        </p:blipFill>
        <p:spPr/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-922" b="12939"/>
          <a:stretch>
            <a:fillRect/>
          </a:stretch>
        </p:blipFill>
        <p:spPr>
          <a:xfrm>
            <a:off x="4401674" y="1364428"/>
            <a:ext cx="1958269" cy="13436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5" y="3002188"/>
            <a:ext cx="4567710" cy="28711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096" y="202184"/>
            <a:ext cx="1595613" cy="1346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499595"/>
            <a:ext cx="5884862" cy="1086609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поддержка</a:t>
            </a:r>
            <a:endParaRPr lang="ru-RU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938" y="2085267"/>
            <a:ext cx="4344145" cy="1562248"/>
          </a:xfrm>
          <a:solidFill>
            <a:srgbClr val="B2606E"/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Радоваться жизни» Ольга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Машарова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за 2025 год 47 онлайн эфиров и 56 индивидуальных встреч.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US" dirty="0"/>
              <a:t>6</a:t>
            </a:r>
            <a:endParaRPr lang="ru-RU" noProof="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6785" y="6186196"/>
            <a:ext cx="1744825" cy="671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r="-1719" b="36987"/>
          <a:stretch>
            <a:fillRect/>
          </a:stretch>
        </p:blipFill>
        <p:spPr>
          <a:xfrm>
            <a:off x="7237428" y="4488025"/>
            <a:ext cx="2377848" cy="16981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4488" r="3340" b="3393"/>
          <a:stretch>
            <a:fillRect/>
          </a:stretch>
        </p:blipFill>
        <p:spPr>
          <a:xfrm>
            <a:off x="515938" y="3759191"/>
            <a:ext cx="4344145" cy="287290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763" y="135739"/>
            <a:ext cx="1530622" cy="1291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11551" y="2173288"/>
            <a:ext cx="5505061" cy="756524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семьям </a:t>
            </a:r>
            <a:endParaRPr lang="ru-RU" sz="4000" dirty="0"/>
          </a:p>
        </p:txBody>
      </p:sp>
      <p:sp>
        <p:nvSpPr>
          <p:cNvPr id="6" name="Объект 5"/>
          <p:cNvSpPr>
            <a:spLocks noGrp="1"/>
          </p:cNvSpPr>
          <p:nvPr>
            <p:ph type="subTitle" idx="1"/>
          </p:nvPr>
        </p:nvSpPr>
        <p:spPr>
          <a:xfrm>
            <a:off x="6343649" y="3433666"/>
            <a:ext cx="5534219" cy="170750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 «Нужные вещи» за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посетили 88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Продуктовую корзину получали 30 семей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9" name="Прямоугольник 8"/>
          <p:cNvSpPr/>
          <p:nvPr/>
        </p:nvSpPr>
        <p:spPr>
          <a:xfrm>
            <a:off x="9965094" y="419878"/>
            <a:ext cx="1800809" cy="811763"/>
          </a:xfrm>
          <a:prstGeom prst="rect">
            <a:avLst/>
          </a:prstGeom>
          <a:solidFill>
            <a:srgbClr val="B2606E"/>
          </a:solidFill>
          <a:ln>
            <a:solidFill>
              <a:srgbClr val="B26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29" y="67869"/>
            <a:ext cx="1795948" cy="15157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499596"/>
            <a:ext cx="4937211" cy="98397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B2606E"/>
                </a:solidFill>
              </a:rPr>
              <a:t>Помогать просто!</a:t>
            </a:r>
            <a:endParaRPr lang="ru-RU" dirty="0">
              <a:solidFill>
                <a:srgbClr val="B2606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224" y="1390261"/>
            <a:ext cx="4665307" cy="478670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Благотворительный фонд «Детский Мир» при партнерстве ООО «ДМ» провел благотворительную акцию и передал </a:t>
            </a:r>
            <a:r>
              <a:rPr lang="ru-RU" sz="2000" dirty="0" err="1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благополучателям</a:t>
            </a:r>
            <a:r>
              <a:rPr lang="ru-RU" sz="2000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НКО «Радоваться Жизни» </a:t>
            </a:r>
            <a:r>
              <a:rPr lang="ru-RU" sz="2000" dirty="0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различные товары: школьные принадлежности, различные канцтовары, средства гигиены, развивающие игры, игрушки, одежда.</a:t>
            </a:r>
            <a:endParaRPr lang="ru-RU" sz="2000" dirty="0">
              <a:solidFill>
                <a:srgbClr val="B2606E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Благодаря </a:t>
            </a:r>
            <a:r>
              <a:rPr lang="ru-RU" sz="2000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магазину «Детский Мир» и их </a:t>
            </a:r>
            <a:r>
              <a:rPr lang="ru-RU" sz="2000" dirty="0" err="1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Благофонду</a:t>
            </a:r>
            <a:r>
              <a:rPr lang="ru-RU" sz="2000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наши школьники получили в дар необходимые школьные </a:t>
            </a:r>
            <a:r>
              <a:rPr lang="ru-RU" sz="2000" dirty="0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принадлежности</a:t>
            </a:r>
            <a:r>
              <a:rPr lang="ru-RU" sz="2000" dirty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и канцелярию. Семьи воспитывающие детей с ОВЗ необходимые </a:t>
            </a:r>
            <a:r>
              <a:rPr lang="ru-RU" sz="2000" dirty="0" err="1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уходовые</a:t>
            </a:r>
            <a:r>
              <a:rPr lang="ru-RU" sz="2000" dirty="0" smtClean="0">
                <a:solidFill>
                  <a:srgbClr val="B260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средства гигиены и многое другое.</a:t>
            </a:r>
            <a:endParaRPr lang="ru-RU" sz="2000" dirty="0">
              <a:solidFill>
                <a:srgbClr val="B260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en-US" noProof="0" dirty="0" smtClean="0"/>
              <a:t>8</a:t>
            </a:r>
            <a:endParaRPr lang="ru-RU" noProof="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49" y="923221"/>
            <a:ext cx="4884848" cy="4884848"/>
          </a:xfrm>
        </p:spPr>
      </p:pic>
      <p:sp>
        <p:nvSpPr>
          <p:cNvPr id="7" name="Прямоугольник 6"/>
          <p:cNvSpPr/>
          <p:nvPr/>
        </p:nvSpPr>
        <p:spPr>
          <a:xfrm>
            <a:off x="438539" y="6176963"/>
            <a:ext cx="1278294" cy="569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38" y="0"/>
            <a:ext cx="1647229" cy="1390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ontoso v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0F3955"/>
      </a:accent2>
      <a:accent3>
        <a:srgbClr val="BF678E"/>
      </a:accent3>
      <a:accent4>
        <a:srgbClr val="B2606E"/>
      </a:accent4>
      <a:accent5>
        <a:srgbClr val="731F1C"/>
      </a:accent5>
      <a:accent6>
        <a:srgbClr val="666666"/>
      </a:accent6>
      <a:hlink>
        <a:srgbClr val="BF678E"/>
      </a:hlink>
      <a:folHlink>
        <a:srgbClr val="731F1C"/>
      </a:folHlink>
    </a:clrScheme>
    <a:fontScheme name="Contoso v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D08007-B5F0-4B81-8CE1-43AFAA162CF7}">
  <ds:schemaRefs/>
</ds:datastoreItem>
</file>

<file path=customXml/itemProps2.xml><?xml version="1.0" encoding="utf-8"?>
<ds:datastoreItem xmlns:ds="http://schemas.openxmlformats.org/officeDocument/2006/customXml" ds:itemID="{F44D11C4-B5F9-44C2-913E-1DC5DF789045}">
  <ds:schemaRefs/>
</ds:datastoreItem>
</file>

<file path=customXml/itemProps3.xml><?xml version="1.0" encoding="utf-8"?>
<ds:datastoreItem xmlns:ds="http://schemas.openxmlformats.org/officeDocument/2006/customXml" ds:itemID="{E7FCA88F-1E96-47BA-9B15-D836743B34D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9733</Words>
  <Application>WPS Presentation</Application>
  <PresentationFormat>Широкоэкранный</PresentationFormat>
  <Paragraphs>268</Paragraphs>
  <Slides>22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Wingdings</vt:lpstr>
      <vt:lpstr>Arial Unicode MS</vt:lpstr>
      <vt:lpstr>Corbel</vt:lpstr>
      <vt:lpstr>Calibri</vt:lpstr>
      <vt:lpstr>Microsoft YaHei</vt:lpstr>
      <vt:lpstr>Arial Unicode MS</vt:lpstr>
      <vt:lpstr>Calibri</vt:lpstr>
      <vt:lpstr>Тема Office</vt:lpstr>
      <vt:lpstr>Годовой Отчет 2025 года</vt:lpstr>
      <vt:lpstr>ОБ ОРГАНИЗАЦИИ АНБО «Радоваться жизни»  АВТОНОМНАЯ НЕКОММЕРЧЕСКАЯ ОРГАНИЗАЦИЯ ПОМОЩИ СЕМЬЯМ, ВОСПИТЫВАЮЩИМ ДЕТЕЙ-ИНВАЛИДОВ  «РАДОВАТЬСЯ ЖИЗНИ» </vt:lpstr>
      <vt:lpstr>Центр «Друзья» </vt:lpstr>
      <vt:lpstr>Подарки на Дни рождения и Новый год</vt:lpstr>
      <vt:lpstr>СпСпортивно оздоровительные мероприятияортивно оздоровительные мероприятия</vt:lpstr>
      <vt:lpstr>Социально экологическая акция «Крышечка в радость» а». </vt:lpstr>
      <vt:lpstr>Психологическая поддержка</vt:lpstr>
      <vt:lpstr>Помощь семьям </vt:lpstr>
      <vt:lpstr>Помогать просто!</vt:lpstr>
      <vt:lpstr>Мы открыты и активны</vt:lpstr>
      <vt:lpstr>Другие мероприятия</vt:lpstr>
      <vt:lpstr>День для мам</vt:lpstr>
      <vt:lpstr>Интересные встречи</vt:lpstr>
      <vt:lpstr>Мастер-классы</vt:lpstr>
      <vt:lpstr>Мы учимся и развиваемся</vt:lpstr>
      <vt:lpstr>Наши победы  2025 года</vt:lpstr>
      <vt:lpstr>финансы</vt:lpstr>
      <vt:lpstr>Финансовые показатели</vt:lpstr>
      <vt:lpstr>Руководитель АНБО «Радоваться жизни»</vt:lpstr>
      <vt:lpstr>Наша команда</vt:lpstr>
      <vt:lpstr>Наш актив</vt:lpstr>
      <vt:lpstr>Автономная некоммерческая благотворительная организация «Радоваться жизни» ИНН 2304077640 ОГРН 1212300022615 Зарегистрировано 21.04.2021 КПП: 230401001 БИК: 040349602 КРАСНОДАРСКОЕ ОТДЕЛЕНИЕ N8619 ПАО СБЕРБАНК Расчётный счёт: 40703810830000000936 Кор. счёт: 30101810100000000602 Юридический адрес: 353465, Краснодарский край, г Геленджик, Одесская ул, д. 7, кв. 5/22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adeli</cp:lastModifiedBy>
  <cp:revision>5</cp:revision>
  <dcterms:created xsi:type="dcterms:W3CDTF">2018-08-06T19:01:00Z</dcterms:created>
  <dcterms:modified xsi:type="dcterms:W3CDTF">2026-05-27T17:45:48Z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8A6C1005E47747548A1A1E57CB875CC5_13</vt:lpwstr>
  </property>
  <property fmtid="{D5CDD505-2E9C-101B-9397-08002B2CF9AE}" pid="4" name="KSOProductBuildVer">
    <vt:lpwstr>1049-12.1.0.26372</vt:lpwstr>
  </property>
</Properties>
</file>